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chivo Black" panose="020B0A03020202020B04" pitchFamily="34" charset="77"/>
      <p:regular r:id="rId12"/>
    </p:embeddedFont>
    <p:embeddedFont>
      <p:font typeface="Garet" pitchFamily="2" charset="77"/>
      <p:regular r:id="rId13"/>
    </p:embeddedFont>
    <p:embeddedFont>
      <p:font typeface="Garet Bold" pitchFamily="2" charset="77"/>
      <p:regular r:id="rId14"/>
      <p:bold r:id="rId15"/>
    </p:embeddedFont>
    <p:embeddedFont>
      <p:font typeface="Garet Light" pitchFamily="2" charset="77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76935F-A5CB-9B41-8FAC-74C168D28EB9}" v="2" dt="2026-06-03T12:49:02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23" autoAdjust="0"/>
    <p:restoredTop sz="94598" autoAdjust="0"/>
  </p:normalViewPr>
  <p:slideViewPr>
    <p:cSldViewPr>
      <p:cViewPr varScale="1">
        <p:scale>
          <a:sx n="62" d="100"/>
          <a:sy n="62" d="100"/>
        </p:scale>
        <p:origin x="240" y="7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hladsingh, F.E. (Finn)" userId="de33cd6d-375a-48f0-82eb-7652a19f87ca" providerId="ADAL" clId="{802480E3-3A49-5EDC-97F4-295F12FE1343}"/>
    <pc:docChg chg="custSel modSld">
      <pc:chgData name="Pahladsingh, F.E. (Finn)" userId="de33cd6d-375a-48f0-82eb-7652a19f87ca" providerId="ADAL" clId="{802480E3-3A49-5EDC-97F4-295F12FE1343}" dt="2026-06-03T12:51:24.093" v="83" actId="20577"/>
      <pc:docMkLst>
        <pc:docMk/>
      </pc:docMkLst>
      <pc:sldChg chg="modSp mod">
        <pc:chgData name="Pahladsingh, F.E. (Finn)" userId="de33cd6d-375a-48f0-82eb-7652a19f87ca" providerId="ADAL" clId="{802480E3-3A49-5EDC-97F4-295F12FE1343}" dt="2026-06-03T12:51:24.093" v="83" actId="20577"/>
        <pc:sldMkLst>
          <pc:docMk/>
          <pc:sldMk cId="0" sldId="256"/>
        </pc:sldMkLst>
        <pc:spChg chg="mod">
          <ac:chgData name="Pahladsingh, F.E. (Finn)" userId="de33cd6d-375a-48f0-82eb-7652a19f87ca" providerId="ADAL" clId="{802480E3-3A49-5EDC-97F4-295F12FE1343}" dt="2026-06-03T12:50:56.560" v="58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Pahladsingh, F.E. (Finn)" userId="de33cd6d-375a-48f0-82eb-7652a19f87ca" providerId="ADAL" clId="{802480E3-3A49-5EDC-97F4-295F12FE1343}" dt="2026-06-03T12:51:24.093" v="83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Pahladsingh, F.E. (Finn)" userId="de33cd6d-375a-48f0-82eb-7652a19f87ca" providerId="ADAL" clId="{802480E3-3A49-5EDC-97F4-295F12FE1343}" dt="2026-06-03T12:51:13.694" v="74" actId="20577"/>
          <ac:spMkLst>
            <pc:docMk/>
            <pc:sldMk cId="0" sldId="256"/>
            <ac:spMk id="13" creationId="{00000000-0000-0000-0000-000000000000}"/>
          </ac:spMkLst>
        </pc:spChg>
      </pc:sldChg>
      <pc:sldChg chg="delSp modSp mod">
        <pc:chgData name="Pahladsingh, F.E. (Finn)" userId="de33cd6d-375a-48f0-82eb-7652a19f87ca" providerId="ADAL" clId="{802480E3-3A49-5EDC-97F4-295F12FE1343}" dt="2026-06-03T12:50:03.111" v="54" actId="1076"/>
        <pc:sldMkLst>
          <pc:docMk/>
          <pc:sldMk cId="0" sldId="258"/>
        </pc:sldMkLst>
        <pc:spChg chg="mod">
          <ac:chgData name="Pahladsingh, F.E. (Finn)" userId="de33cd6d-375a-48f0-82eb-7652a19f87ca" providerId="ADAL" clId="{802480E3-3A49-5EDC-97F4-295F12FE1343}" dt="2026-06-03T12:49:42.028" v="22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Pahladsingh, F.E. (Finn)" userId="de33cd6d-375a-48f0-82eb-7652a19f87ca" providerId="ADAL" clId="{802480E3-3A49-5EDC-97F4-295F12FE1343}" dt="2026-06-03T12:50:03.111" v="54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Pahladsingh, F.E. (Finn)" userId="de33cd6d-375a-48f0-82eb-7652a19f87ca" providerId="ADAL" clId="{802480E3-3A49-5EDC-97F4-295F12FE1343}" dt="2026-06-03T12:49:36.761" v="20" actId="1076"/>
          <ac:spMkLst>
            <pc:docMk/>
            <pc:sldMk cId="0" sldId="258"/>
            <ac:spMk id="10" creationId="{00000000-0000-0000-0000-000000000000}"/>
          </ac:spMkLst>
        </pc:spChg>
        <pc:grpChg chg="del mod">
          <ac:chgData name="Pahladsingh, F.E. (Finn)" userId="de33cd6d-375a-48f0-82eb-7652a19f87ca" providerId="ADAL" clId="{802480E3-3A49-5EDC-97F4-295F12FE1343}" dt="2026-06-03T12:49:30.045" v="19" actId="478"/>
          <ac:grpSpMkLst>
            <pc:docMk/>
            <pc:sldMk cId="0" sldId="258"/>
            <ac:grpSpMk id="3" creationId="{00000000-0000-0000-0000-000000000000}"/>
          </ac:grpSpMkLst>
        </pc:grpChg>
      </pc:sldChg>
      <pc:sldChg chg="delSp modSp mod">
        <pc:chgData name="Pahladsingh, F.E. (Finn)" userId="de33cd6d-375a-48f0-82eb-7652a19f87ca" providerId="ADAL" clId="{802480E3-3A49-5EDC-97F4-295F12FE1343}" dt="2026-06-03T12:50:39.944" v="57" actId="1076"/>
        <pc:sldMkLst>
          <pc:docMk/>
          <pc:sldMk cId="0" sldId="259"/>
        </pc:sldMkLst>
        <pc:grpChg chg="del">
          <ac:chgData name="Pahladsingh, F.E. (Finn)" userId="de33cd6d-375a-48f0-82eb-7652a19f87ca" providerId="ADAL" clId="{802480E3-3A49-5EDC-97F4-295F12FE1343}" dt="2026-06-03T12:49:26.376" v="17" actId="478"/>
          <ac:grpSpMkLst>
            <pc:docMk/>
            <pc:sldMk cId="0" sldId="259"/>
            <ac:grpSpMk id="3" creationId="{00000000-0000-0000-0000-000000000000}"/>
          </ac:grpSpMkLst>
        </pc:grpChg>
        <pc:grpChg chg="mod">
          <ac:chgData name="Pahladsingh, F.E. (Finn)" userId="de33cd6d-375a-48f0-82eb-7652a19f87ca" providerId="ADAL" clId="{802480E3-3A49-5EDC-97F4-295F12FE1343}" dt="2026-06-03T12:50:39.944" v="57" actId="1076"/>
          <ac:grpSpMkLst>
            <pc:docMk/>
            <pc:sldMk cId="0" sldId="259"/>
            <ac:grpSpMk id="6" creationId="{00000000-0000-0000-0000-000000000000}"/>
          </ac:grpSpMkLst>
        </pc:grpChg>
      </pc:sldChg>
      <pc:sldChg chg="delSp mod">
        <pc:chgData name="Pahladsingh, F.E. (Finn)" userId="de33cd6d-375a-48f0-82eb-7652a19f87ca" providerId="ADAL" clId="{802480E3-3A49-5EDC-97F4-295F12FE1343}" dt="2026-06-03T12:49:19.227" v="16" actId="478"/>
        <pc:sldMkLst>
          <pc:docMk/>
          <pc:sldMk cId="0" sldId="261"/>
        </pc:sldMkLst>
        <pc:spChg chg="del">
          <ac:chgData name="Pahladsingh, F.E. (Finn)" userId="de33cd6d-375a-48f0-82eb-7652a19f87ca" providerId="ADAL" clId="{802480E3-3A49-5EDC-97F4-295F12FE1343}" dt="2026-06-03T12:49:19.227" v="16" actId="478"/>
          <ac:spMkLst>
            <pc:docMk/>
            <pc:sldMk cId="0" sldId="261"/>
            <ac:spMk id="3" creationId="{00000000-0000-0000-0000-000000000000}"/>
          </ac:spMkLst>
        </pc:spChg>
      </pc:sldChg>
      <pc:sldChg chg="addSp delSp modSp mod">
        <pc:chgData name="Pahladsingh, F.E. (Finn)" userId="de33cd6d-375a-48f0-82eb-7652a19f87ca" providerId="ADAL" clId="{802480E3-3A49-5EDC-97F4-295F12FE1343}" dt="2026-06-03T12:49:13.262" v="15" actId="1076"/>
        <pc:sldMkLst>
          <pc:docMk/>
          <pc:sldMk cId="0" sldId="262"/>
        </pc:sldMkLst>
        <pc:grpChg chg="del">
          <ac:chgData name="Pahladsingh, F.E. (Finn)" userId="de33cd6d-375a-48f0-82eb-7652a19f87ca" providerId="ADAL" clId="{802480E3-3A49-5EDC-97F4-295F12FE1343}" dt="2026-06-03T12:48:31.451" v="2" actId="478"/>
          <ac:grpSpMkLst>
            <pc:docMk/>
            <pc:sldMk cId="0" sldId="262"/>
            <ac:grpSpMk id="5" creationId="{00000000-0000-0000-0000-000000000000}"/>
          </ac:grpSpMkLst>
        </pc:grpChg>
        <pc:picChg chg="add mod">
          <ac:chgData name="Pahladsingh, F.E. (Finn)" userId="de33cd6d-375a-48f0-82eb-7652a19f87ca" providerId="ADAL" clId="{802480E3-3A49-5EDC-97F4-295F12FE1343}" dt="2026-06-03T12:48:50.195" v="8" actId="1076"/>
          <ac:picMkLst>
            <pc:docMk/>
            <pc:sldMk cId="0" sldId="262"/>
            <ac:picMk id="10" creationId="{EF6EA3B1-F24C-0C6F-BC1D-516A7B1592EB}"/>
          </ac:picMkLst>
        </pc:picChg>
        <pc:picChg chg="add mod">
          <ac:chgData name="Pahladsingh, F.E. (Finn)" userId="de33cd6d-375a-48f0-82eb-7652a19f87ca" providerId="ADAL" clId="{802480E3-3A49-5EDC-97F4-295F12FE1343}" dt="2026-06-03T12:49:13.262" v="15" actId="1076"/>
          <ac:picMkLst>
            <pc:docMk/>
            <pc:sldMk cId="0" sldId="262"/>
            <ac:picMk id="12" creationId="{5043470E-209E-2355-4B70-284D44FFF75C}"/>
          </ac:picMkLst>
        </pc:picChg>
      </pc:sldChg>
      <pc:sldChg chg="delSp mod">
        <pc:chgData name="Pahladsingh, F.E. (Finn)" userId="de33cd6d-375a-48f0-82eb-7652a19f87ca" providerId="ADAL" clId="{802480E3-3A49-5EDC-97F4-295F12FE1343}" dt="2026-06-03T12:48:27.440" v="1" actId="478"/>
        <pc:sldMkLst>
          <pc:docMk/>
          <pc:sldMk cId="0" sldId="265"/>
        </pc:sldMkLst>
        <pc:spChg chg="del">
          <ac:chgData name="Pahladsingh, F.E. (Finn)" userId="de33cd6d-375a-48f0-82eb-7652a19f87ca" providerId="ADAL" clId="{802480E3-3A49-5EDC-97F4-295F12FE1343}" dt="2026-06-03T12:48:27.440" v="1" actId="478"/>
          <ac:spMkLst>
            <pc:docMk/>
            <pc:sldMk cId="0" sldId="265"/>
            <ac:spMk id="3" creationId="{00000000-0000-0000-0000-000000000000}"/>
          </ac:spMkLst>
        </pc:spChg>
        <pc:spChg chg="del">
          <ac:chgData name="Pahladsingh, F.E. (Finn)" userId="de33cd6d-375a-48f0-82eb-7652a19f87ca" providerId="ADAL" clId="{802480E3-3A49-5EDC-97F4-295F12FE1343}" dt="2026-06-03T12:48:26.114" v="0" actId="478"/>
          <ac:spMkLst>
            <pc:docMk/>
            <pc:sldMk cId="0" sldId="265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15379298" y="8311463"/>
            <a:ext cx="1880002" cy="946837"/>
          </a:xfrm>
          <a:custGeom>
            <a:avLst/>
            <a:gdLst/>
            <a:ahLst/>
            <a:cxnLst/>
            <a:rect l="l" t="t" r="r" b="b"/>
            <a:pathLst>
              <a:path w="1880002" h="946837">
                <a:moveTo>
                  <a:pt x="0" y="0"/>
                </a:moveTo>
                <a:lnTo>
                  <a:pt x="1880002" y="0"/>
                </a:lnTo>
                <a:lnTo>
                  <a:pt x="1880002" y="946837"/>
                </a:lnTo>
                <a:lnTo>
                  <a:pt x="0" y="9468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>
            <a:off x="1028700" y="1028700"/>
            <a:ext cx="797433" cy="707541"/>
          </a:xfrm>
          <a:custGeom>
            <a:avLst/>
            <a:gdLst/>
            <a:ahLst/>
            <a:cxnLst/>
            <a:rect l="l" t="t" r="r" b="b"/>
            <a:pathLst>
              <a:path w="797433" h="707541">
                <a:moveTo>
                  <a:pt x="0" y="0"/>
                </a:moveTo>
                <a:lnTo>
                  <a:pt x="797433" y="0"/>
                </a:lnTo>
                <a:lnTo>
                  <a:pt x="797433" y="707541"/>
                </a:lnTo>
                <a:lnTo>
                  <a:pt x="0" y="707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TextBox 5"/>
          <p:cNvSpPr txBox="1"/>
          <p:nvPr/>
        </p:nvSpPr>
        <p:spPr>
          <a:xfrm>
            <a:off x="7885470" y="5670847"/>
            <a:ext cx="9373830" cy="370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48"/>
              </a:lnSpc>
              <a:spcBef>
                <a:spcPct val="0"/>
              </a:spcBef>
            </a:pPr>
            <a:r>
              <a:rPr lang="en-US" sz="2748" spc="-217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Calandlyceum  |  5 VWO  |  F&amp;R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3146" y="8703310"/>
            <a:ext cx="3366096" cy="23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  <a:spcBef>
                <a:spcPct val="0"/>
              </a:spcBef>
            </a:pPr>
            <a:r>
              <a:rPr lang="en-US" sz="1599" b="1" dirty="0">
                <a:solidFill>
                  <a:srgbClr val="2B2B2B"/>
                </a:solidFill>
                <a:latin typeface="Garet Bold"/>
                <a:ea typeface="Garet Bold"/>
                <a:cs typeface="Garet Bold"/>
                <a:sym typeface="Garet Bold"/>
              </a:rPr>
              <a:t>NAME OF PROJECT: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3146" y="8966251"/>
            <a:ext cx="3366096" cy="263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  <a:spcBef>
                <a:spcPct val="0"/>
              </a:spcBef>
            </a:pPr>
            <a:r>
              <a:rPr lang="en-US" sz="1599" b="1">
                <a:solidFill>
                  <a:srgbClr val="2B2B2B"/>
                </a:solidFill>
                <a:latin typeface="Garet Bold"/>
                <a:ea typeface="Garet Bold"/>
                <a:cs typeface="Garet Bold"/>
                <a:sym typeface="Garet Bold"/>
              </a:rPr>
              <a:t>Follow up</a:t>
            </a:r>
            <a:endParaRPr lang="en-US" sz="1599" b="1" dirty="0">
              <a:solidFill>
                <a:srgbClr val="2B2B2B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94796" y="8677224"/>
            <a:ext cx="3366096" cy="23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  <a:spcBef>
                <a:spcPct val="0"/>
              </a:spcBef>
            </a:pPr>
            <a:r>
              <a:rPr lang="en-US" sz="1599" b="1">
                <a:solidFill>
                  <a:srgbClr val="2B2B2B"/>
                </a:solidFill>
                <a:latin typeface="Garet Bold"/>
                <a:ea typeface="Garet Bold"/>
                <a:cs typeface="Garet Bold"/>
                <a:sym typeface="Garet Bold"/>
              </a:rPr>
              <a:t>PRESENTED BY: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94796" y="8966251"/>
            <a:ext cx="3366096" cy="23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  <a:spcBef>
                <a:spcPct val="0"/>
              </a:spcBef>
            </a:pPr>
            <a:r>
              <a:rPr lang="en-US" sz="1599">
                <a:solidFill>
                  <a:srgbClr val="2B2B2B"/>
                </a:solidFill>
                <a:latin typeface="Garet"/>
                <a:ea typeface="Garet"/>
                <a:cs typeface="Garet"/>
                <a:sym typeface="Garet"/>
              </a:rPr>
              <a:t>Finn, Nada, Vikar, Yusuf, Waïl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0892" y="8677224"/>
            <a:ext cx="3366096" cy="23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  <a:spcBef>
                <a:spcPct val="0"/>
              </a:spcBef>
            </a:pPr>
            <a:r>
              <a:rPr lang="en-US" sz="1599" b="1">
                <a:solidFill>
                  <a:srgbClr val="2B2B2B"/>
                </a:solidFill>
                <a:latin typeface="Garet Bold"/>
                <a:ea typeface="Garet Bold"/>
                <a:cs typeface="Garet Bold"/>
                <a:sym typeface="Garet Bold"/>
              </a:rPr>
              <a:t>PRESENTED TO: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60892" y="8966251"/>
            <a:ext cx="3366096" cy="23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79"/>
              </a:lnSpc>
              <a:spcBef>
                <a:spcPct val="0"/>
              </a:spcBef>
            </a:pPr>
            <a:r>
              <a:rPr lang="en-US" sz="1599">
                <a:solidFill>
                  <a:srgbClr val="2B2B2B"/>
                </a:solidFill>
                <a:latin typeface="Garet"/>
                <a:ea typeface="Garet"/>
                <a:cs typeface="Garet"/>
                <a:sym typeface="Garet"/>
              </a:rPr>
              <a:t>Danillo Jansen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68701" y="1304925"/>
            <a:ext cx="432108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45454"/>
                </a:solidFill>
                <a:latin typeface="Garet Light"/>
                <a:ea typeface="Garet Light"/>
                <a:cs typeface="Garet Light"/>
                <a:sym typeface="Garet Light"/>
              </a:rPr>
              <a:t>Calandlyceum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68701" y="3803478"/>
            <a:ext cx="15290599" cy="882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6088"/>
              </a:lnSpc>
              <a:spcBef>
                <a:spcPct val="0"/>
              </a:spcBef>
            </a:pPr>
            <a:r>
              <a:rPr lang="en-US" sz="7806" spc="-616" dirty="0" err="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Eindpresentatie</a:t>
            </a:r>
            <a:endParaRPr lang="en-US" sz="7806" spc="-616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0562807" y="1960762"/>
          <a:ext cx="5891416" cy="6572248"/>
        </p:xfrm>
        <a:graphic>
          <a:graphicData uri="http://schemas.openxmlformats.org/drawingml/2006/table">
            <a:tbl>
              <a:tblPr/>
              <a:tblGrid>
                <a:gridCol w="866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5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03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Opdrachtgever &amp; Expert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04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Ontwerpkeuze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05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Methode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06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Vooronderzoek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07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Ontwerp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08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Spuugmodel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09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Conclusie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10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0000"/>
                          </a:solidFill>
                          <a:latin typeface="Garet Bold"/>
                          <a:ea typeface="Garet Bold"/>
                          <a:cs typeface="Garet Bold"/>
                          <a:sym typeface="Garet Bold"/>
                        </a:rPr>
                        <a:t>Vragen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Freeform 4"/>
          <p:cNvSpPr/>
          <p:nvPr/>
        </p:nvSpPr>
        <p:spPr>
          <a:xfrm>
            <a:off x="-706637" y="1559650"/>
            <a:ext cx="9125543" cy="7167700"/>
          </a:xfrm>
          <a:custGeom>
            <a:avLst/>
            <a:gdLst/>
            <a:ahLst/>
            <a:cxnLst/>
            <a:rect l="l" t="t" r="r" b="b"/>
            <a:pathLst>
              <a:path w="9125543" h="7167700">
                <a:moveTo>
                  <a:pt x="0" y="0"/>
                </a:moveTo>
                <a:lnTo>
                  <a:pt x="9125544" y="0"/>
                </a:lnTo>
                <a:lnTo>
                  <a:pt x="9125544" y="7167700"/>
                </a:lnTo>
                <a:lnTo>
                  <a:pt x="0" y="7167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14799313" y="0"/>
            <a:ext cx="3488687" cy="1198840"/>
          </a:xfrm>
          <a:custGeom>
            <a:avLst/>
            <a:gdLst/>
            <a:ahLst/>
            <a:cxnLst/>
            <a:rect l="l" t="t" r="r" b="b"/>
            <a:pathLst>
              <a:path w="3488687" h="1198840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604641" y="2439692"/>
            <a:ext cx="6531462" cy="785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9" y="-544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5" name="TextBox 5"/>
          <p:cNvSpPr txBox="1"/>
          <p:nvPr/>
        </p:nvSpPr>
        <p:spPr>
          <a:xfrm>
            <a:off x="12192000" y="4611303"/>
            <a:ext cx="5143500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Opdrachtgever</a:t>
            </a:r>
            <a:r>
              <a:rPr lang="en-US" sz="2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: Danillo Jansen</a:t>
            </a:r>
          </a:p>
          <a:p>
            <a:pPr algn="r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Expert Frits Groen (</a:t>
            </a:r>
            <a:r>
              <a:rPr lang="en-US" sz="20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LiS</a:t>
            </a:r>
            <a:r>
              <a:rPr lang="en-US" sz="2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): drone-bouw, </a:t>
            </a:r>
            <a:r>
              <a:rPr lang="en-US" sz="20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aerodynamica</a:t>
            </a:r>
            <a:r>
              <a:rPr lang="en-US" sz="2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en</a:t>
            </a:r>
            <a:r>
              <a:rPr lang="en-US" sz="2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EU-</a:t>
            </a:r>
            <a:r>
              <a:rPr lang="en-US" sz="2000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dronewetgeving</a:t>
            </a:r>
            <a:r>
              <a:rPr lang="en-US" sz="200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67601" y="3933657"/>
            <a:ext cx="2901499" cy="1209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3"/>
              </a:lnSpc>
            </a:pPr>
            <a:r>
              <a:rPr lang="en-US" sz="230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Business Analytics-achtergrond: data-gedreven inzicht in stedelijke uitdagingen.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0855" y="3717035"/>
            <a:ext cx="467670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67601" y="1120166"/>
            <a:ext cx="3105468" cy="1691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7"/>
              </a:lnSpc>
            </a:pPr>
            <a:r>
              <a:rPr lang="en-US" sz="241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Danillo Jansen, D66 Nieuw-West: zet zich in voor veiligheid en innovatie in Amsterdam.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129691"/>
            <a:ext cx="467670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0" y="2811861"/>
            <a:ext cx="7203393" cy="785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808"/>
              </a:lnSpc>
              <a:spcBef>
                <a:spcPct val="0"/>
              </a:spcBef>
            </a:pPr>
            <a:r>
              <a:rPr lang="en-US" sz="5808" spc="-458" dirty="0" err="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Opdrachtgever</a:t>
            </a:r>
            <a:r>
              <a:rPr lang="en-US" sz="5808" spc="-458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 &amp; Expert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4227" y="6456311"/>
            <a:ext cx="1128945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6715" y="6439982"/>
            <a:ext cx="3555952" cy="1275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5"/>
              </a:lnSpc>
            </a:pPr>
            <a:r>
              <a:rPr lang="en-US" sz="2439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Samen: </a:t>
            </a:r>
            <a:r>
              <a:rPr lang="en-US" sz="2439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realistisch</a:t>
            </a:r>
            <a:r>
              <a:rPr lang="en-US" sz="2439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39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en</a:t>
            </a:r>
            <a:r>
              <a:rPr lang="en-US" sz="2439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2439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operationeel</a:t>
            </a:r>
            <a:r>
              <a:rPr lang="en-US" sz="2439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relevant </a:t>
            </a:r>
            <a:r>
              <a:rPr lang="en-US" sz="2439" dirty="0" err="1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ontwerp</a:t>
            </a:r>
            <a:r>
              <a:rPr lang="en-US" sz="2439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44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 dirty="0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49654" y="772339"/>
            <a:ext cx="8221560" cy="6172200"/>
            <a:chOff x="0" y="0"/>
            <a:chExt cx="8916670" cy="6694043"/>
          </a:xfrm>
        </p:grpSpPr>
        <p:sp>
          <p:nvSpPr>
            <p:cNvPr id="7" name="Freeform 7"/>
            <p:cNvSpPr/>
            <p:nvPr/>
          </p:nvSpPr>
          <p:spPr>
            <a:xfrm>
              <a:off x="155575" y="155575"/>
              <a:ext cx="8605520" cy="6382893"/>
            </a:xfrm>
            <a:custGeom>
              <a:avLst/>
              <a:gdLst/>
              <a:ahLst/>
              <a:cxnLst/>
              <a:rect l="l" t="t" r="r" b="b"/>
              <a:pathLst>
                <a:path w="8605520" h="6382893">
                  <a:moveTo>
                    <a:pt x="0" y="0"/>
                  </a:moveTo>
                  <a:lnTo>
                    <a:pt x="8605520" y="0"/>
                  </a:lnTo>
                  <a:lnTo>
                    <a:pt x="8605520" y="6382893"/>
                  </a:lnTo>
                  <a:lnTo>
                    <a:pt x="0" y="6382893"/>
                  </a:lnTo>
                  <a:close/>
                </a:path>
              </a:pathLst>
            </a:custGeom>
            <a:blipFill>
              <a:blip r:embed="rId3"/>
              <a:stretch>
                <a:fillRect l="-15930" r="-15930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Freeform 8"/>
            <p:cNvSpPr/>
            <p:nvPr/>
          </p:nvSpPr>
          <p:spPr>
            <a:xfrm>
              <a:off x="6350" y="6350"/>
              <a:ext cx="8903970" cy="6681343"/>
            </a:xfrm>
            <a:custGeom>
              <a:avLst/>
              <a:gdLst/>
              <a:ahLst/>
              <a:cxnLst/>
              <a:rect l="l" t="t" r="r" b="b"/>
              <a:pathLst>
                <a:path w="8903970" h="6681343">
                  <a:moveTo>
                    <a:pt x="8903970" y="6681343"/>
                  </a:moveTo>
                  <a:lnTo>
                    <a:pt x="0" y="6681343"/>
                  </a:lnTo>
                  <a:lnTo>
                    <a:pt x="0" y="0"/>
                  </a:lnTo>
                  <a:lnTo>
                    <a:pt x="8903970" y="0"/>
                  </a:lnTo>
                  <a:lnTo>
                    <a:pt x="8903970" y="6681343"/>
                  </a:lnTo>
                  <a:close/>
                  <a:moveTo>
                    <a:pt x="19050" y="6662293"/>
                  </a:moveTo>
                  <a:lnTo>
                    <a:pt x="8884920" y="6662293"/>
                  </a:lnTo>
                  <a:lnTo>
                    <a:pt x="8884920" y="19050"/>
                  </a:lnTo>
                  <a:lnTo>
                    <a:pt x="19050" y="19050"/>
                  </a:lnTo>
                  <a:lnTo>
                    <a:pt x="19050" y="6662293"/>
                  </a:lnTo>
                  <a:close/>
                  <a:moveTo>
                    <a:pt x="8764270" y="6541643"/>
                  </a:moveTo>
                  <a:lnTo>
                    <a:pt x="139700" y="6541643"/>
                  </a:lnTo>
                  <a:lnTo>
                    <a:pt x="139700" y="139700"/>
                  </a:lnTo>
                  <a:lnTo>
                    <a:pt x="8764270" y="139700"/>
                  </a:lnTo>
                  <a:lnTo>
                    <a:pt x="8764270" y="6541643"/>
                  </a:lnTo>
                  <a:close/>
                  <a:moveTo>
                    <a:pt x="158750" y="6522593"/>
                  </a:moveTo>
                  <a:lnTo>
                    <a:pt x="8745220" y="6522593"/>
                  </a:lnTo>
                  <a:lnTo>
                    <a:pt x="8745220" y="158750"/>
                  </a:lnTo>
                  <a:lnTo>
                    <a:pt x="158750" y="158750"/>
                  </a:lnTo>
                  <a:lnTo>
                    <a:pt x="158750" y="65225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Freeform 9"/>
          <p:cNvSpPr/>
          <p:nvPr/>
        </p:nvSpPr>
        <p:spPr>
          <a:xfrm>
            <a:off x="13366089" y="690551"/>
            <a:ext cx="3802877" cy="1486579"/>
          </a:xfrm>
          <a:custGeom>
            <a:avLst/>
            <a:gdLst/>
            <a:ahLst/>
            <a:cxnLst/>
            <a:rect l="l" t="t" r="r" b="b"/>
            <a:pathLst>
              <a:path w="3802877" h="1486579">
                <a:moveTo>
                  <a:pt x="0" y="0"/>
                </a:moveTo>
                <a:lnTo>
                  <a:pt x="3802877" y="0"/>
                </a:lnTo>
                <a:lnTo>
                  <a:pt x="3802877" y="1486579"/>
                </a:lnTo>
                <a:lnTo>
                  <a:pt x="0" y="14865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10" name="TextBox 10"/>
          <p:cNvSpPr txBox="1"/>
          <p:nvPr/>
        </p:nvSpPr>
        <p:spPr>
          <a:xfrm>
            <a:off x="10030227" y="2215230"/>
            <a:ext cx="7203393" cy="789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808"/>
              </a:lnSpc>
              <a:spcBef>
                <a:spcPct val="0"/>
              </a:spcBef>
            </a:pPr>
            <a:r>
              <a:rPr lang="en-US" sz="5808" spc="-458" dirty="0" err="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Ontwerpkeuze</a:t>
            </a:r>
            <a:r>
              <a:rPr lang="en-US" sz="5808" spc="-458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: Quadcopter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0560" y="4163931"/>
            <a:ext cx="8007440" cy="4914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nl-NL" sz="2800" b="1" dirty="0" err="1"/>
              <a:t>Fixed-wing</a:t>
            </a:r>
            <a:endParaRPr lang="nl-NL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hogere L/D-verhouding &amp; langere vliegtijd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Nadelen: aanloopruimte nodig en beperkt wendbaar</a:t>
            </a:r>
          </a:p>
          <a:p>
            <a:endParaRPr lang="nl-NL" sz="2400" dirty="0"/>
          </a:p>
          <a:p>
            <a:r>
              <a:rPr lang="nl-NL" sz="2800" b="1" dirty="0" err="1"/>
              <a:t>Quadcopter</a:t>
            </a:r>
            <a:r>
              <a:rPr lang="nl-NL" sz="2800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verticale start en landing (VTOL)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kan stilhangen 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Kan snel van richting veranderen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Geschikt voor smalle stadsstraten en actieve politieachtervolgingen</a:t>
            </a:r>
          </a:p>
          <a:p>
            <a:endParaRPr lang="nl-N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Eindkeuze</a:t>
            </a:r>
          </a:p>
          <a:p>
            <a:pPr algn="r">
              <a:lnSpc>
                <a:spcPts val="2939"/>
              </a:lnSpc>
              <a:spcBef>
                <a:spcPct val="0"/>
              </a:spcBef>
            </a:pPr>
            <a:r>
              <a:rPr lang="en-US" sz="2099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AutoShape 3"/>
          <p:cNvSpPr/>
          <p:nvPr/>
        </p:nvSpPr>
        <p:spPr>
          <a:xfrm>
            <a:off x="-585133" y="8805859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4" name="AutoShape 4"/>
          <p:cNvSpPr/>
          <p:nvPr/>
        </p:nvSpPr>
        <p:spPr>
          <a:xfrm>
            <a:off x="-585133" y="9334500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5" name="AutoShape 5"/>
          <p:cNvSpPr/>
          <p:nvPr/>
        </p:nvSpPr>
        <p:spPr>
          <a:xfrm>
            <a:off x="1028700" y="4292535"/>
            <a:ext cx="13838306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 rot="5400000">
            <a:off x="15074698" y="3103895"/>
            <a:ext cx="1629446" cy="2396244"/>
          </a:xfrm>
          <a:custGeom>
            <a:avLst/>
            <a:gdLst/>
            <a:ahLst/>
            <a:cxnLst/>
            <a:rect l="l" t="t" r="r" b="b"/>
            <a:pathLst>
              <a:path w="1629446" h="2396244">
                <a:moveTo>
                  <a:pt x="0" y="0"/>
                </a:moveTo>
                <a:lnTo>
                  <a:pt x="1629446" y="0"/>
                </a:lnTo>
                <a:lnTo>
                  <a:pt x="1629446" y="2396244"/>
                </a:lnTo>
                <a:lnTo>
                  <a:pt x="0" y="23962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TextBox 7"/>
          <p:cNvSpPr txBox="1"/>
          <p:nvPr/>
        </p:nvSpPr>
        <p:spPr>
          <a:xfrm>
            <a:off x="1028700" y="1162887"/>
            <a:ext cx="7632443" cy="785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Methode: Engineering Design Cycle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7082" y="5640615"/>
            <a:ext cx="2277734" cy="1901292"/>
            <a:chOff x="0" y="0"/>
            <a:chExt cx="3036979" cy="2535056"/>
          </a:xfrm>
        </p:grpSpPr>
        <p:sp>
          <p:nvSpPr>
            <p:cNvPr id="9" name="TextBox 9"/>
            <p:cNvSpPr txBox="1"/>
            <p:nvPr/>
          </p:nvSpPr>
          <p:spPr>
            <a:xfrm>
              <a:off x="0" y="-28575"/>
              <a:ext cx="3036979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Stap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22859"/>
              <a:ext cx="3036979" cy="191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Probleem definiëren en vooronderzoek uitvoeren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005388" y="5640615"/>
            <a:ext cx="2277734" cy="1177392"/>
            <a:chOff x="0" y="0"/>
            <a:chExt cx="3036979" cy="1569856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28575"/>
              <a:ext cx="3036979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Stap 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22859"/>
              <a:ext cx="3036979" cy="946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Eisen en wensen opstellen, concepten genereren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982075" y="5640615"/>
            <a:ext cx="2723196" cy="1539342"/>
            <a:chOff x="0" y="0"/>
            <a:chExt cx="3630928" cy="2052456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28575"/>
              <a:ext cx="3036979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Stap 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22859"/>
              <a:ext cx="3630928" cy="1429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Concepten evalueren en keuze quadcopter maken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963582" y="5640615"/>
            <a:ext cx="4123962" cy="1177392"/>
            <a:chOff x="0" y="0"/>
            <a:chExt cx="5498615" cy="1569856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28575"/>
              <a:ext cx="5498615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Stap 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22859"/>
              <a:ext cx="5498615" cy="946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Schaalmodel bouwen, rapport schrijven en presenteren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1028700" y="4102116"/>
            <a:ext cx="380752" cy="380752"/>
          </a:xfrm>
          <a:custGeom>
            <a:avLst/>
            <a:gdLst/>
            <a:ahLst/>
            <a:cxnLst/>
            <a:rect l="l" t="t" r="r" b="b"/>
            <a:pathLst>
              <a:path w="380752" h="380752">
                <a:moveTo>
                  <a:pt x="0" y="0"/>
                </a:moveTo>
                <a:lnTo>
                  <a:pt x="380752" y="0"/>
                </a:lnTo>
                <a:lnTo>
                  <a:pt x="380752" y="380752"/>
                </a:lnTo>
                <a:lnTo>
                  <a:pt x="0" y="380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1" name="Freeform 21"/>
          <p:cNvSpPr/>
          <p:nvPr/>
        </p:nvSpPr>
        <p:spPr>
          <a:xfrm>
            <a:off x="5005388" y="4102116"/>
            <a:ext cx="380752" cy="380752"/>
          </a:xfrm>
          <a:custGeom>
            <a:avLst/>
            <a:gdLst/>
            <a:ahLst/>
            <a:cxnLst/>
            <a:rect l="l" t="t" r="r" b="b"/>
            <a:pathLst>
              <a:path w="380752" h="380752">
                <a:moveTo>
                  <a:pt x="0" y="0"/>
                </a:moveTo>
                <a:lnTo>
                  <a:pt x="380752" y="0"/>
                </a:lnTo>
                <a:lnTo>
                  <a:pt x="380752" y="380752"/>
                </a:lnTo>
                <a:lnTo>
                  <a:pt x="0" y="380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2" name="Freeform 22"/>
          <p:cNvSpPr/>
          <p:nvPr/>
        </p:nvSpPr>
        <p:spPr>
          <a:xfrm>
            <a:off x="8982075" y="4102116"/>
            <a:ext cx="380752" cy="380752"/>
          </a:xfrm>
          <a:custGeom>
            <a:avLst/>
            <a:gdLst/>
            <a:ahLst/>
            <a:cxnLst/>
            <a:rect l="l" t="t" r="r" b="b"/>
            <a:pathLst>
              <a:path w="380752" h="380752">
                <a:moveTo>
                  <a:pt x="0" y="0"/>
                </a:moveTo>
                <a:lnTo>
                  <a:pt x="380752" y="0"/>
                </a:lnTo>
                <a:lnTo>
                  <a:pt x="380752" y="380752"/>
                </a:lnTo>
                <a:lnTo>
                  <a:pt x="0" y="380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3" name="Freeform 23"/>
          <p:cNvSpPr/>
          <p:nvPr/>
        </p:nvSpPr>
        <p:spPr>
          <a:xfrm>
            <a:off x="12958763" y="4102116"/>
            <a:ext cx="380752" cy="380752"/>
          </a:xfrm>
          <a:custGeom>
            <a:avLst/>
            <a:gdLst/>
            <a:ahLst/>
            <a:cxnLst/>
            <a:rect l="l" t="t" r="r" b="b"/>
            <a:pathLst>
              <a:path w="380752" h="380752">
                <a:moveTo>
                  <a:pt x="0" y="0"/>
                </a:moveTo>
                <a:lnTo>
                  <a:pt x="380752" y="0"/>
                </a:lnTo>
                <a:lnTo>
                  <a:pt x="380752" y="380752"/>
                </a:lnTo>
                <a:lnTo>
                  <a:pt x="0" y="380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/>
          <p:cNvSpPr txBox="1"/>
          <p:nvPr/>
        </p:nvSpPr>
        <p:spPr>
          <a:xfrm>
            <a:off x="1067082" y="1009650"/>
            <a:ext cx="8241244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Vooronderzoek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7082" y="2365608"/>
            <a:ext cx="8076918" cy="33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21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Aerodynamica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67082" y="3291489"/>
            <a:ext cx="7664150" cy="1595930"/>
            <a:chOff x="0" y="-28575"/>
            <a:chExt cx="10218867" cy="2127906"/>
          </a:xfrm>
        </p:grpSpPr>
        <p:sp>
          <p:nvSpPr>
            <p:cNvPr id="7" name="TextBox 7"/>
            <p:cNvSpPr txBox="1"/>
            <p:nvPr/>
          </p:nvSpPr>
          <p:spPr>
            <a:xfrm>
              <a:off x="0" y="-28575"/>
              <a:ext cx="10218867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Draagkracht (Lift)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22859"/>
              <a:ext cx="10218867" cy="1476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9"/>
                </a:lnSpc>
              </a:pP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L = CL × S × ½ρ × v²</a:t>
              </a:r>
            </a:p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Hogere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snelheid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of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groter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propelleroppervlak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=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meer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lift.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2213" y="5130402"/>
            <a:ext cx="7664150" cy="1967827"/>
            <a:chOff x="0" y="-28575"/>
            <a:chExt cx="10218867" cy="262376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28575"/>
              <a:ext cx="10218867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L/D-verhouding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22859"/>
              <a:ext cx="10218867" cy="1972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9"/>
                </a:lnSpc>
              </a:pP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Maximaal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bij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~3°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aanvalshoek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: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minimale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weerstand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bij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voldoende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draagkracht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.</a:t>
              </a:r>
            </a:p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Grotere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,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trager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draaiende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propellers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zijn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zuiniger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en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verlengen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vliegtijd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7120005"/>
            <a:ext cx="7664150" cy="1967827"/>
            <a:chOff x="0" y="-28575"/>
            <a:chExt cx="10218867" cy="2623769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28575"/>
              <a:ext cx="10218867" cy="532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Stall voorkomen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22859"/>
              <a:ext cx="10218867" cy="1972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9"/>
                </a:lnSpc>
              </a:pP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Bij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aanvalshoek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boven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~15°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breekt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luchtstroom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af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: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draagkracht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valt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weg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.</a:t>
              </a:r>
            </a:p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Kritisch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bij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lage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snelheden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— met name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bij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opstijgen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en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r>
                <a:rPr lang="en-US" sz="2199" dirty="0" err="1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landen</a:t>
              </a:r>
              <a:r>
                <a:rPr lang="en-US" sz="21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AutoShape 3"/>
          <p:cNvSpPr/>
          <p:nvPr/>
        </p:nvSpPr>
        <p:spPr>
          <a:xfrm>
            <a:off x="-585133" y="8805859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4" name="AutoShape 4"/>
          <p:cNvSpPr/>
          <p:nvPr/>
        </p:nvSpPr>
        <p:spPr>
          <a:xfrm>
            <a:off x="-585133" y="9334500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/>
          <p:cNvSpPr txBox="1"/>
          <p:nvPr/>
        </p:nvSpPr>
        <p:spPr>
          <a:xfrm>
            <a:off x="1028700" y="3161405"/>
            <a:ext cx="7203393" cy="785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08"/>
              </a:lnSpc>
            </a:pPr>
            <a:r>
              <a:rPr lang="en-US" sz="5808" spc="-45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Het Ontwerp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623744"/>
            <a:ext cx="8007440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X-configuratie met 4 propellers (2 CW, 2 CCW) → stabiele vlucht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Compact frame met laag zwaartepunt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 err="1"/>
              <a:t>Gimbal</a:t>
            </a:r>
            <a:r>
              <a:rPr lang="nl-NL" sz="2400" dirty="0"/>
              <a:t> onderzijde met HD-camera + </a:t>
            </a:r>
            <a:r>
              <a:rPr lang="nl-NL" sz="2400" dirty="0" err="1"/>
              <a:t>thermal</a:t>
            </a:r>
            <a:r>
              <a:rPr lang="nl-NL" sz="2400" dirty="0"/>
              <a:t> imaging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4G/5G-module voor live video &amp; GPS-streaming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/>
              <a:t>AI-tracking voor automatische voertuigdetectie en -</a:t>
            </a:r>
            <a:r>
              <a:rPr lang="nl-NL" sz="2400" dirty="0" err="1"/>
              <a:t>volging</a:t>
            </a:r>
            <a:endParaRPr lang="nl-NL" sz="2400" dirty="0"/>
          </a:p>
        </p:txBody>
      </p:sp>
      <p:pic>
        <p:nvPicPr>
          <p:cNvPr id="10" name="Afbeelding 9" descr="Afbeelding met overdekt, vloer, vliegtuig, Speelgoedvliegtuig&#10;&#10;Door AI gegenereerde inhoud is mogelijk onjuist.">
            <a:extLst>
              <a:ext uri="{FF2B5EF4-FFF2-40B4-BE49-F238E27FC236}">
                <a16:creationId xmlns:a16="http://schemas.microsoft.com/office/drawing/2014/main" id="{EF6EA3B1-F24C-0C6F-BC1D-516A7B159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47700"/>
            <a:ext cx="4778829" cy="3584122"/>
          </a:xfrm>
          <a:prstGeom prst="rect">
            <a:avLst/>
          </a:prstGeom>
        </p:spPr>
      </p:pic>
      <p:pic>
        <p:nvPicPr>
          <p:cNvPr id="12" name="Afbeelding 11" descr="Afbeelding met overdekt, vloer, tafel, grond&#10;&#10;Door AI gegenereerde inhoud is mogelijk onjuist.">
            <a:extLst>
              <a:ext uri="{FF2B5EF4-FFF2-40B4-BE49-F238E27FC236}">
                <a16:creationId xmlns:a16="http://schemas.microsoft.com/office/drawing/2014/main" id="{5043470E-209E-2355-4B70-284D44FFF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798" y="5143500"/>
            <a:ext cx="4778831" cy="35841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AutoShape 3"/>
          <p:cNvSpPr/>
          <p:nvPr/>
        </p:nvSpPr>
        <p:spPr>
          <a:xfrm>
            <a:off x="-585133" y="8805859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4" name="AutoShape 4"/>
          <p:cNvSpPr/>
          <p:nvPr/>
        </p:nvSpPr>
        <p:spPr>
          <a:xfrm>
            <a:off x="-585133" y="9334500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2095936" y="5404604"/>
            <a:ext cx="1672526" cy="702461"/>
          </a:xfrm>
          <a:custGeom>
            <a:avLst/>
            <a:gdLst/>
            <a:ahLst/>
            <a:cxnLst/>
            <a:rect l="l" t="t" r="r" b="b"/>
            <a:pathLst>
              <a:path w="1672526" h="702461">
                <a:moveTo>
                  <a:pt x="0" y="0"/>
                </a:moveTo>
                <a:lnTo>
                  <a:pt x="1672526" y="0"/>
                </a:lnTo>
                <a:lnTo>
                  <a:pt x="1672526" y="702461"/>
                </a:lnTo>
                <a:lnTo>
                  <a:pt x="0" y="7024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8307737" y="5404604"/>
            <a:ext cx="1672526" cy="702461"/>
          </a:xfrm>
          <a:custGeom>
            <a:avLst/>
            <a:gdLst/>
            <a:ahLst/>
            <a:cxnLst/>
            <a:rect l="l" t="t" r="r" b="b"/>
            <a:pathLst>
              <a:path w="1672526" h="702461">
                <a:moveTo>
                  <a:pt x="0" y="0"/>
                </a:moveTo>
                <a:lnTo>
                  <a:pt x="1672526" y="0"/>
                </a:lnTo>
                <a:lnTo>
                  <a:pt x="1672526" y="702461"/>
                </a:lnTo>
                <a:lnTo>
                  <a:pt x="0" y="7024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14519538" y="5404604"/>
            <a:ext cx="1672526" cy="702461"/>
          </a:xfrm>
          <a:custGeom>
            <a:avLst/>
            <a:gdLst/>
            <a:ahLst/>
            <a:cxnLst/>
            <a:rect l="l" t="t" r="r" b="b"/>
            <a:pathLst>
              <a:path w="1672526" h="702461">
                <a:moveTo>
                  <a:pt x="0" y="0"/>
                </a:moveTo>
                <a:lnTo>
                  <a:pt x="1672526" y="0"/>
                </a:lnTo>
                <a:lnTo>
                  <a:pt x="1672526" y="702461"/>
                </a:lnTo>
                <a:lnTo>
                  <a:pt x="0" y="7024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 rot="-10800000">
            <a:off x="11159450" y="-140976"/>
            <a:ext cx="2611028" cy="4114800"/>
          </a:xfrm>
          <a:custGeom>
            <a:avLst/>
            <a:gdLst/>
            <a:ahLst/>
            <a:cxnLst/>
            <a:rect l="l" t="t" r="r" b="b"/>
            <a:pathLst>
              <a:path w="2611028" h="4114800">
                <a:moveTo>
                  <a:pt x="0" y="0"/>
                </a:moveTo>
                <a:lnTo>
                  <a:pt x="2611028" y="0"/>
                </a:lnTo>
                <a:lnTo>
                  <a:pt x="26110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557564"/>
            <a:ext cx="7279037" cy="785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Het Spuugmodel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190994"/>
            <a:ext cx="9352342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Lasergesneden berkenhout (3mm) — compact en professioneel.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6475512"/>
            <a:ext cx="3806998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Kenmerk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40501" y="6475512"/>
            <a:ext cx="3806998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Kenmerk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4020" y="7078855"/>
            <a:ext cx="5016359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X-configuratie met vier propellers</a:t>
            </a:r>
          </a:p>
          <a:p>
            <a:pPr marL="0" lvl="0" indent="0" algn="ctr">
              <a:lnSpc>
                <a:spcPts val="2939"/>
              </a:lnSpc>
              <a:spcBef>
                <a:spcPct val="0"/>
              </a:spcBef>
            </a:pPr>
            <a:r>
              <a:rPr lang="en-US" sz="2099" u="none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Zichtbaar aan einde van elke arm bevestigd.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35821" y="7097905"/>
            <a:ext cx="5303188" cy="132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1"/>
              </a:lnSpc>
              <a:spcBef>
                <a:spcPct val="0"/>
              </a:spcBef>
            </a:pPr>
            <a:r>
              <a:rPr lang="en-US" sz="18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Politiemarkering ingegraveerd</a:t>
            </a:r>
          </a:p>
          <a:p>
            <a:pPr marL="0" lvl="0" indent="0" algn="ctr">
              <a:lnSpc>
                <a:spcPts val="2651"/>
              </a:lnSpc>
              <a:spcBef>
                <a:spcPct val="0"/>
              </a:spcBef>
            </a:pPr>
            <a:r>
              <a:rPr lang="en-US" sz="1893" u="none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Op romp zichtbaar en herkenbaar voor opdrachtgever.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52302" y="6475512"/>
            <a:ext cx="3806998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0"/>
              </a:lnSpc>
              <a:spcBef>
                <a:spcPct val="0"/>
              </a:spcBef>
            </a:pPr>
            <a:r>
              <a:rPr lang="en-US" sz="32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Kenmerk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47622" y="7097905"/>
            <a:ext cx="5052615" cy="132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1"/>
              </a:lnSpc>
              <a:spcBef>
                <a:spcPct val="0"/>
              </a:spcBef>
            </a:pPr>
            <a:r>
              <a:rPr lang="en-US" sz="1893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Landingspoten + camerahouder</a:t>
            </a:r>
          </a:p>
          <a:p>
            <a:pPr marL="0" lvl="0" indent="0" algn="ctr">
              <a:lnSpc>
                <a:spcPts val="2651"/>
              </a:lnSpc>
              <a:spcBef>
                <a:spcPct val="0"/>
              </a:spcBef>
            </a:pPr>
            <a:r>
              <a:rPr lang="en-US" sz="1893" u="none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Gestabiliseerd en camera aan onderzijde romp.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TextBox 3"/>
          <p:cNvSpPr txBox="1"/>
          <p:nvPr/>
        </p:nvSpPr>
        <p:spPr>
          <a:xfrm>
            <a:off x="1028700" y="2739036"/>
            <a:ext cx="7203393" cy="662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0"/>
              </a:lnSpc>
            </a:pPr>
            <a:r>
              <a:rPr lang="en-US" sz="5808" spc="-45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Conclusie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505590" y="8892540"/>
            <a:ext cx="575371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939"/>
              </a:lnSpc>
              <a:spcBef>
                <a:spcPct val="0"/>
              </a:spcBef>
            </a:pPr>
            <a:r>
              <a:rPr lang="en-US" sz="2099" u="none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F&amp;R  |  5 VWO  |  Juni 2026</a:t>
            </a:r>
          </a:p>
        </p:txBody>
      </p:sp>
      <p:sp>
        <p:nvSpPr>
          <p:cNvPr id="5" name="AutoShape 5"/>
          <p:cNvSpPr/>
          <p:nvPr/>
        </p:nvSpPr>
        <p:spPr>
          <a:xfrm>
            <a:off x="-585133" y="8805859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6" name="AutoShape 6"/>
          <p:cNvSpPr/>
          <p:nvPr/>
        </p:nvSpPr>
        <p:spPr>
          <a:xfrm>
            <a:off x="-585133" y="9334500"/>
            <a:ext cx="18873133" cy="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/>
          <p:cNvSpPr txBox="1"/>
          <p:nvPr/>
        </p:nvSpPr>
        <p:spPr>
          <a:xfrm>
            <a:off x="1587872" y="4024079"/>
            <a:ext cx="13288442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 err="1"/>
              <a:t>Quadcopter</a:t>
            </a:r>
            <a:r>
              <a:rPr lang="nl-NL" sz="3200" dirty="0"/>
              <a:t>: hoge manoeuvreerbaarheid in stedelijk gebied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X-configuratie + camera + AI-tracking → volledige luchtondersteuning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Spuugmodel: conceptvisualisatie voor opdrachtgever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Vervolgstap: vliegend prototype met Frits Groen (</a:t>
            </a:r>
            <a:r>
              <a:rPr lang="nl-NL" sz="3200" dirty="0" err="1"/>
              <a:t>LiS</a:t>
            </a:r>
            <a:r>
              <a:rPr lang="nl-NL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/>
              <a:t>Dronetechnologie als alternatief voor helikopters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64" b="-336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TextBox 5"/>
          <p:cNvSpPr txBox="1"/>
          <p:nvPr/>
        </p:nvSpPr>
        <p:spPr>
          <a:xfrm>
            <a:off x="1028700" y="1247775"/>
            <a:ext cx="6118024" cy="662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0"/>
              </a:lnSpc>
              <a:spcBef>
                <a:spcPct val="0"/>
              </a:spcBef>
            </a:pPr>
            <a:r>
              <a:rPr lang="en-US" sz="5808" spc="-45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Vragen?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405</Words>
  <Application>Microsoft Macintosh PowerPoint</Application>
  <PresentationFormat>Aangepast</PresentationFormat>
  <Paragraphs>93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Garet Bold</vt:lpstr>
      <vt:lpstr>Garet</vt:lpstr>
      <vt:lpstr>Arial</vt:lpstr>
      <vt:lpstr>Garet Light</vt:lpstr>
      <vt:lpstr>Calibri</vt:lpstr>
      <vt:lpstr>Archivo Black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Terre Des Hommes</dc:title>
  <cp:lastModifiedBy>Pahladsingh, F.E. (Finn)</cp:lastModifiedBy>
  <cp:revision>6</cp:revision>
  <dcterms:created xsi:type="dcterms:W3CDTF">2006-08-16T00:00:00Z</dcterms:created>
  <dcterms:modified xsi:type="dcterms:W3CDTF">2026-06-03T12:51:27Z</dcterms:modified>
  <dc:identifier>DAG7nsTC3_M</dc:identifier>
</cp:coreProperties>
</file>